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0" r:id="rId4"/>
    <p:sldId id="266" r:id="rId5"/>
    <p:sldId id="261" r:id="rId6"/>
    <p:sldId id="262" r:id="rId7"/>
    <p:sldId id="263" r:id="rId8"/>
    <p:sldId id="264" r:id="rId9"/>
    <p:sldId id="265" r:id="rId10"/>
    <p:sldId id="272" r:id="rId11"/>
    <p:sldId id="274" r:id="rId12"/>
    <p:sldId id="273" r:id="rId13"/>
    <p:sldId id="275" r:id="rId14"/>
    <p:sldId id="267" r:id="rId15"/>
    <p:sldId id="268" r:id="rId16"/>
    <p:sldId id="269" r:id="rId17"/>
    <p:sldId id="270" r:id="rId18"/>
    <p:sldId id="271" r:id="rId19"/>
    <p:sldId id="276" r:id="rId20"/>
    <p:sldId id="258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0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0272-DB51-4A52-911C-A07B3C345C61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509BB-C53B-4E79-9DF3-4A843F9F5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Occurs</a:t>
            </a:r>
            <a:r>
              <a:rPr lang="en-US" baseline="0" dirty="0" smtClean="0"/>
              <a:t> during Interphase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509BB-C53B-4E79-9DF3-4A843F9F55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9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38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6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4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E7A38-6D57-4F81-8858-A52C056E6176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4FEF-3200-4200-A001-E2A68634F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5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heducation.com/sites/0072943696/student_view0/chapter3/animation__dna_replication__quiz_1_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Deoxyribonucleic Acid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pic>
        <p:nvPicPr>
          <p:cNvPr id="11266" name="Picture 2" descr="http://www.fidelitysystems.com/unlinked_DNA_EM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616">
            <a:off x="471371" y="1035524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orldofweirdthings.com/wp-content/uploads/2009/04/dna_strand_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117">
            <a:off x="1144484" y="376083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news.stanford.edu/news/2014/march/images/13627-dna_new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7105">
            <a:off x="4755528" y="940274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encrypted-tbn2.gstatic.com/images?q=tbn:ANd9GcRZvMrmStknuIAO9GwEq7NIvoWbHnLBUcO572ojMN9KuqbXOEv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0767">
            <a:off x="6491044" y="4219247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143000"/>
            <a:ext cx="6858000" cy="571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13314" name="Picture 2" descr="http://www.b4fa.org/wp-content/uploads/2012/06/what-is-a-chromosom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809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12290" name="Picture 2" descr="http://www.mun.ca/biology/scarr/FISH_chromosomes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7813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43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Job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</a:t>
            </a:r>
            <a:r>
              <a:rPr lang="en-US" sz="3600" dirty="0" err="1" smtClean="0"/>
              <a:t>chromebooks</a:t>
            </a:r>
            <a:r>
              <a:rPr lang="en-US" sz="3600" dirty="0" smtClean="0"/>
              <a:t> or textbooks</a:t>
            </a:r>
          </a:p>
          <a:p>
            <a:pPr lvl="1"/>
            <a:r>
              <a:rPr lang="en-US" sz="3200" dirty="0" smtClean="0"/>
              <a:t>With your table as your partner(s) answer the following. The oldest person is the designated writer.</a:t>
            </a:r>
          </a:p>
          <a:p>
            <a:pPr lvl="2"/>
            <a:r>
              <a:rPr lang="en-US" sz="2800" dirty="0" smtClean="0"/>
              <a:t>1. What is a nucleotide?</a:t>
            </a:r>
          </a:p>
          <a:p>
            <a:pPr lvl="2"/>
            <a:r>
              <a:rPr lang="en-US" sz="2800" dirty="0" smtClean="0"/>
              <a:t>2. How many parts are in a nucleotide?</a:t>
            </a:r>
          </a:p>
          <a:p>
            <a:pPr lvl="2"/>
            <a:r>
              <a:rPr lang="en-US" sz="2800" dirty="0" smtClean="0"/>
              <a:t>3. What are those parts called?</a:t>
            </a:r>
          </a:p>
          <a:p>
            <a:pPr lvl="2"/>
            <a:r>
              <a:rPr lang="en-US" sz="2800" dirty="0" smtClean="0"/>
              <a:t>4. One of those parts can change, list the 4 names for that part.</a:t>
            </a:r>
          </a:p>
        </p:txBody>
      </p:sp>
    </p:spTree>
    <p:extLst>
      <p:ext uri="{BB962C8B-B14F-4D97-AF65-F5344CB8AC3E}">
        <p14:creationId xmlns:p14="http://schemas.microsoft.com/office/powerpoint/2010/main" val="208120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927"/>
            <a:ext cx="8229600" cy="1143000"/>
          </a:xfrm>
        </p:spPr>
        <p:txBody>
          <a:bodyPr/>
          <a:lstStyle/>
          <a:p>
            <a:r>
              <a:rPr lang="en-US" b="1" dirty="0" smtClean="0"/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1447799"/>
          </a:xfrm>
        </p:spPr>
        <p:txBody>
          <a:bodyPr/>
          <a:lstStyle/>
          <a:p>
            <a:r>
              <a:rPr lang="en-US" dirty="0" smtClean="0"/>
              <a:t>DNA is made up of small pieces called Nucleotides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 descr="http://malouffbioblog.files.wordpress.com/2012/04/nucleot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9192"/>
            <a:ext cx="4343400" cy="35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Nucleotide Structure</a:t>
            </a:r>
            <a:br>
              <a:rPr lang="en-US" b="1" dirty="0" smtClean="0"/>
            </a:br>
            <a:r>
              <a:rPr lang="en-US" b="1" dirty="0"/>
              <a:t>	</a:t>
            </a:r>
            <a:r>
              <a:rPr lang="en-US" b="1" dirty="0" smtClean="0"/>
              <a:t>(Quiz fill in the blank)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3 parts</a:t>
            </a:r>
          </a:p>
          <a:p>
            <a:pPr lvl="1"/>
            <a:r>
              <a:rPr lang="en-US" dirty="0" smtClean="0"/>
              <a:t>Phosphate</a:t>
            </a:r>
          </a:p>
          <a:p>
            <a:pPr lvl="1"/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Nitrogen Base</a:t>
            </a:r>
          </a:p>
        </p:txBody>
      </p:sp>
      <p:pic>
        <p:nvPicPr>
          <p:cNvPr id="7170" name="Picture 2" descr="http://malouffbioblog.files.wordpress.com/2012/04/nucleot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9192"/>
            <a:ext cx="4343400" cy="35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927"/>
            <a:ext cx="8229600" cy="1143000"/>
          </a:xfrm>
        </p:spPr>
        <p:txBody>
          <a:bodyPr/>
          <a:lstStyle/>
          <a:p>
            <a:r>
              <a:rPr lang="en-US" b="1" dirty="0" smtClean="0"/>
              <a:t>Nucleotide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791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sugar is deoxyribose</a:t>
            </a:r>
          </a:p>
          <a:p>
            <a:pPr lvl="1"/>
            <a:r>
              <a:rPr lang="en-US" sz="3200" dirty="0" err="1" smtClean="0"/>
              <a:t>ose</a:t>
            </a:r>
            <a:r>
              <a:rPr lang="en-US" sz="3200" dirty="0"/>
              <a:t> </a:t>
            </a:r>
            <a:r>
              <a:rPr lang="en-US" sz="3200" dirty="0" smtClean="0"/>
              <a:t>= sugar</a:t>
            </a:r>
            <a:endParaRPr lang="en-US" sz="3200" dirty="0"/>
          </a:p>
          <a:p>
            <a:r>
              <a:rPr lang="en-US" sz="3600" dirty="0" smtClean="0"/>
              <a:t>Nitrogen Bases</a:t>
            </a:r>
          </a:p>
          <a:p>
            <a:pPr lvl="1"/>
            <a:r>
              <a:rPr lang="en-US" sz="3200" dirty="0" smtClean="0"/>
              <a:t>Adenine</a:t>
            </a:r>
          </a:p>
          <a:p>
            <a:pPr lvl="1"/>
            <a:r>
              <a:rPr lang="en-US" sz="3200" dirty="0" smtClean="0"/>
              <a:t>Thymine</a:t>
            </a:r>
          </a:p>
          <a:p>
            <a:pPr lvl="1"/>
            <a:r>
              <a:rPr lang="en-US" sz="3200" dirty="0" smtClean="0"/>
              <a:t>Guanine</a:t>
            </a:r>
          </a:p>
          <a:p>
            <a:pPr lvl="1"/>
            <a:r>
              <a:rPr lang="en-US" sz="3200" dirty="0" smtClean="0"/>
              <a:t>Cytosine</a:t>
            </a:r>
          </a:p>
          <a:p>
            <a:pPr lvl="2"/>
            <a:r>
              <a:rPr lang="en-US" sz="2800" dirty="0" smtClean="0"/>
              <a:t>A = T</a:t>
            </a:r>
          </a:p>
          <a:p>
            <a:pPr lvl="2"/>
            <a:r>
              <a:rPr lang="en-US" sz="2800" dirty="0" smtClean="0"/>
              <a:t>C = G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pic>
        <p:nvPicPr>
          <p:cNvPr id="7170" name="Picture 2" descr="http://malouffbioblog.files.wordpress.com/2012/04/nucleot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699192"/>
            <a:ext cx="4343400" cy="353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89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927"/>
            <a:ext cx="8229600" cy="1143000"/>
          </a:xfrm>
        </p:spPr>
        <p:txBody>
          <a:bodyPr/>
          <a:lstStyle/>
          <a:p>
            <a:r>
              <a:rPr lang="en-US" b="1" dirty="0" smtClean="0"/>
              <a:t>DNA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038600" cy="5410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DNA is like a ladder that has been twisted</a:t>
            </a:r>
          </a:p>
          <a:p>
            <a:pPr lvl="1"/>
            <a:r>
              <a:rPr lang="en-US" sz="3200" dirty="0" smtClean="0"/>
              <a:t>Phosphate and sugar alternate up the sides</a:t>
            </a:r>
          </a:p>
          <a:p>
            <a:pPr lvl="1"/>
            <a:r>
              <a:rPr lang="en-US" sz="3200" dirty="0" smtClean="0"/>
              <a:t>Bases pair to form the rungs or steps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8194" name="Picture 2" descr="http://3.bp.blogspot.com/-sw4gzGUh9zU/T0MFd033mOI/AAAAAAAAACs/5_cr7Ov4alo/s1600/DNA+Lad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990600"/>
            <a:ext cx="4657725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 (Job) and Where it comes from (Replication)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</a:t>
            </a:r>
          </a:p>
          <a:p>
            <a:pPr lvl="1"/>
            <a:r>
              <a:rPr lang="en-US" dirty="0" smtClean="0"/>
              <a:t>To carry genetic information</a:t>
            </a:r>
          </a:p>
          <a:p>
            <a:pPr lvl="1"/>
            <a:r>
              <a:rPr lang="en-US" dirty="0" smtClean="0"/>
              <a:t>Contains all of your genotypic information</a:t>
            </a:r>
          </a:p>
          <a:p>
            <a:pPr lvl="1"/>
            <a:r>
              <a:rPr lang="en-US" dirty="0" smtClean="0"/>
              <a:t>As a result it gives you your…………..</a:t>
            </a:r>
            <a:endParaRPr lang="en-US" dirty="0"/>
          </a:p>
          <a:p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Like living things, DNA comes from other DNA</a:t>
            </a:r>
          </a:p>
          <a:p>
            <a:pPr lvl="1"/>
            <a:r>
              <a:rPr lang="en-US" dirty="0" smtClean="0"/>
              <a:t>Special process used to copy the information </a:t>
            </a:r>
          </a:p>
          <a:p>
            <a:pPr lvl="1"/>
            <a:r>
              <a:rPr lang="en-US" dirty="0" smtClean="0"/>
              <a:t>Happens during Mitosis (which phase/</a:t>
            </a:r>
            <a:r>
              <a:rPr lang="en-US" dirty="0" err="1" smtClean="0"/>
              <a:t>subphase</a:t>
            </a:r>
            <a:r>
              <a:rPr lang="en-US" dirty="0" smtClean="0"/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986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Semi-Conservative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This is how new DNA is made</a:t>
            </a:r>
          </a:p>
          <a:p>
            <a:r>
              <a:rPr lang="en-US" sz="3600" dirty="0" smtClean="0"/>
              <a:t>1. The original strand is separated</a:t>
            </a:r>
          </a:p>
          <a:p>
            <a:r>
              <a:rPr lang="en-US" sz="3600" dirty="0" smtClean="0"/>
              <a:t>2. Bases are added to make new segments</a:t>
            </a:r>
          </a:p>
          <a:p>
            <a:r>
              <a:rPr lang="en-US" sz="3600" dirty="0" smtClean="0"/>
              <a:t>3. The new segments are glued together to form complete strands</a:t>
            </a:r>
          </a:p>
          <a:p>
            <a:r>
              <a:rPr lang="en-US" sz="3600" dirty="0"/>
              <a:t>4. Each new strand has half old DNA and half new DNA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612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Goals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4800" dirty="0" smtClean="0"/>
              <a:t>Who helped discover DNA?</a:t>
            </a:r>
          </a:p>
          <a:p>
            <a:pPr>
              <a:buBlip>
                <a:blip r:embed="rId2"/>
              </a:buBlip>
            </a:pPr>
            <a:r>
              <a:rPr lang="en-US" sz="4800" dirty="0" smtClean="0"/>
              <a:t>What does DNA look like?</a:t>
            </a:r>
          </a:p>
          <a:p>
            <a:pPr>
              <a:buBlip>
                <a:blip r:embed="rId2"/>
              </a:buBlip>
            </a:pPr>
            <a:r>
              <a:rPr lang="en-US" sz="4800" dirty="0" smtClean="0"/>
              <a:t>What is DNA made of?</a:t>
            </a:r>
          </a:p>
          <a:p>
            <a:pPr>
              <a:buBlip>
                <a:blip r:embed="rId2"/>
              </a:buBlip>
            </a:pPr>
            <a:r>
              <a:rPr lang="en-US" sz="4800" dirty="0" smtClean="0"/>
              <a:t>What is the job of DNA?</a:t>
            </a:r>
          </a:p>
          <a:p>
            <a:pPr>
              <a:buBlip>
                <a:blip r:embed="rId2"/>
              </a:buBlip>
            </a:pPr>
            <a:r>
              <a:rPr lang="en-US" sz="4800" dirty="0" smtClean="0"/>
              <a:t>Where does DNA come from?</a:t>
            </a:r>
          </a:p>
        </p:txBody>
      </p:sp>
    </p:spTree>
    <p:extLst>
      <p:ext uri="{BB962C8B-B14F-4D97-AF65-F5344CB8AC3E}">
        <p14:creationId xmlns:p14="http://schemas.microsoft.com/office/powerpoint/2010/main" val="3900338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66865" y="-271465"/>
            <a:ext cx="6238876" cy="739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7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http://highered.mheducation.com/sites/0072943696/student_view0/chapter3/animation__dna_replication__quiz_1_.</a:t>
            </a:r>
            <a:r>
              <a:rPr lang="en-US" dirty="0" smtClean="0">
                <a:hlinkClick r:id="rId2"/>
              </a:rPr>
              <a:t>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DNA  Replication Steps </a:t>
            </a:r>
            <a:br>
              <a:rPr lang="en-US" dirty="0" smtClean="0"/>
            </a:br>
            <a:r>
              <a:rPr lang="en-US" dirty="0" smtClean="0"/>
              <a:t>(quiz matching)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021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DNA Helicase </a:t>
            </a:r>
            <a:r>
              <a:rPr lang="en-US" dirty="0" smtClean="0"/>
              <a:t>unzips the DNA strands</a:t>
            </a:r>
          </a:p>
          <a:p>
            <a:r>
              <a:rPr lang="en-US" b="1" u="sng" dirty="0" smtClean="0"/>
              <a:t>Single </a:t>
            </a:r>
            <a:r>
              <a:rPr lang="en-US" b="1" u="sng" dirty="0" smtClean="0"/>
              <a:t>strand </a:t>
            </a:r>
            <a:r>
              <a:rPr lang="en-US" b="1" u="sng" dirty="0" smtClean="0"/>
              <a:t>binding proteins</a:t>
            </a:r>
            <a:r>
              <a:rPr lang="en-US" dirty="0" smtClean="0"/>
              <a:t> keep the strands apart</a:t>
            </a:r>
          </a:p>
          <a:p>
            <a:r>
              <a:rPr lang="en-US" b="1" u="sng" dirty="0" smtClean="0"/>
              <a:t>RNA </a:t>
            </a:r>
            <a:r>
              <a:rPr lang="en-US" b="1" u="sng" dirty="0" err="1" smtClean="0"/>
              <a:t>Primase</a:t>
            </a:r>
            <a:r>
              <a:rPr lang="en-US" b="1" dirty="0" smtClean="0"/>
              <a:t> </a:t>
            </a:r>
            <a:r>
              <a:rPr lang="en-US" dirty="0" smtClean="0"/>
              <a:t>lays down a primer</a:t>
            </a:r>
          </a:p>
          <a:p>
            <a:r>
              <a:rPr lang="en-US" b="1" u="sng" dirty="0" smtClean="0"/>
              <a:t>DNA Polymerase</a:t>
            </a:r>
            <a:r>
              <a:rPr lang="en-US" dirty="0" smtClean="0"/>
              <a:t> adds new nucleotides</a:t>
            </a:r>
          </a:p>
          <a:p>
            <a:r>
              <a:rPr lang="en-US" b="1" u="sng" dirty="0" smtClean="0"/>
              <a:t>Leading strand</a:t>
            </a:r>
            <a:r>
              <a:rPr lang="en-US" dirty="0" smtClean="0"/>
              <a:t> nucleotides added continuously</a:t>
            </a:r>
            <a:endParaRPr lang="en-US" b="1" u="sng" dirty="0" smtClean="0"/>
          </a:p>
          <a:p>
            <a:r>
              <a:rPr lang="en-US" b="1" u="sng" dirty="0" smtClean="0"/>
              <a:t>Lagging strand</a:t>
            </a:r>
            <a:r>
              <a:rPr lang="en-US" dirty="0" smtClean="0"/>
              <a:t> nucleotides added in fragments</a:t>
            </a:r>
          </a:p>
          <a:p>
            <a:r>
              <a:rPr lang="en-US" b="1" u="sng" dirty="0" smtClean="0"/>
              <a:t>DNA Ligase </a:t>
            </a:r>
            <a:r>
              <a:rPr lang="en-US" dirty="0" smtClean="0"/>
              <a:t>glues together the fragments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79554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Quiz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 smtClean="0"/>
              <a:t>Scientists – Who/What/When/Where</a:t>
            </a:r>
          </a:p>
          <a:p>
            <a:r>
              <a:rPr lang="en-US" dirty="0" smtClean="0"/>
              <a:t>Nucleotides –</a:t>
            </a:r>
          </a:p>
          <a:p>
            <a:pPr lvl="2"/>
            <a:r>
              <a:rPr lang="en-US" sz="2800" dirty="0"/>
              <a:t>1. What is a nucleotide?</a:t>
            </a:r>
          </a:p>
          <a:p>
            <a:pPr lvl="2"/>
            <a:r>
              <a:rPr lang="en-US" sz="2800" dirty="0"/>
              <a:t>2. How many parts are in a nucleotide?</a:t>
            </a:r>
          </a:p>
          <a:p>
            <a:pPr lvl="2"/>
            <a:r>
              <a:rPr lang="en-US" sz="2800" dirty="0"/>
              <a:t>3. What are those parts called?</a:t>
            </a:r>
          </a:p>
          <a:p>
            <a:pPr lvl="2"/>
            <a:r>
              <a:rPr lang="en-US" sz="2800" dirty="0"/>
              <a:t>4. One of those parts can change, list the 4 names for that part</a:t>
            </a:r>
            <a:r>
              <a:rPr lang="en-US" sz="2800" dirty="0" smtClean="0"/>
              <a:t>.</a:t>
            </a:r>
          </a:p>
          <a:p>
            <a:r>
              <a:rPr lang="en-US" sz="3600" dirty="0" smtClean="0"/>
              <a:t>Replication steps</a:t>
            </a:r>
            <a:endParaRPr lang="en-US" sz="36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33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Semi-Conservative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This how new __________ is made</a:t>
            </a:r>
          </a:p>
          <a:p>
            <a:r>
              <a:rPr lang="en-US" sz="3600" dirty="0" smtClean="0"/>
              <a:t>1. The original strand is ___________</a:t>
            </a:r>
          </a:p>
          <a:p>
            <a:r>
              <a:rPr lang="en-US" sz="3600" dirty="0" smtClean="0"/>
              <a:t>2. _________ are added to make new ______________</a:t>
            </a:r>
          </a:p>
          <a:p>
            <a:r>
              <a:rPr lang="en-US" sz="3600" dirty="0" smtClean="0"/>
              <a:t>3. The new __________ are __________ together to form complete ________</a:t>
            </a:r>
          </a:p>
          <a:p>
            <a:r>
              <a:rPr lang="en-US" sz="3600" dirty="0" smtClean="0"/>
              <a:t>4. Each new strand has ______________ DNA and _________________ DNA</a:t>
            </a:r>
          </a:p>
        </p:txBody>
      </p:sp>
    </p:spTree>
    <p:extLst>
      <p:ext uri="{BB962C8B-B14F-4D97-AF65-F5344CB8AC3E}">
        <p14:creationId xmlns:p14="http://schemas.microsoft.com/office/powerpoint/2010/main" val="3231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DNA  Replication Steps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953000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_______________</a:t>
            </a:r>
            <a:r>
              <a:rPr lang="en-US" dirty="0" smtClean="0"/>
              <a:t> </a:t>
            </a:r>
            <a:r>
              <a:rPr lang="en-US" dirty="0" smtClean="0"/>
              <a:t>unzips the DNA strands</a:t>
            </a:r>
          </a:p>
          <a:p>
            <a:pPr>
              <a:spcBef>
                <a:spcPts val="1200"/>
              </a:spcBef>
            </a:pPr>
            <a:r>
              <a:rPr lang="en-US" b="1" u="sng" dirty="0" smtClean="0"/>
              <a:t>_______________</a:t>
            </a:r>
            <a:r>
              <a:rPr lang="en-US" dirty="0" smtClean="0"/>
              <a:t>keep the strands apart</a:t>
            </a:r>
          </a:p>
          <a:p>
            <a:pPr>
              <a:spcBef>
                <a:spcPts val="1200"/>
              </a:spcBef>
            </a:pPr>
            <a:r>
              <a:rPr lang="en-US" b="1" u="sng" dirty="0" smtClean="0"/>
              <a:t>______________________</a:t>
            </a:r>
            <a:r>
              <a:rPr lang="en-US" b="1" dirty="0" smtClean="0"/>
              <a:t> </a:t>
            </a:r>
            <a:r>
              <a:rPr lang="en-US" dirty="0" smtClean="0"/>
              <a:t>lays down a primer</a:t>
            </a:r>
          </a:p>
          <a:p>
            <a:pPr>
              <a:spcBef>
                <a:spcPts val="1200"/>
              </a:spcBef>
            </a:pPr>
            <a:r>
              <a:rPr lang="en-US" b="1" u="sng" dirty="0" smtClean="0"/>
              <a:t>__________________</a:t>
            </a:r>
            <a:r>
              <a:rPr lang="en-US" b="1" dirty="0" smtClean="0"/>
              <a:t> </a:t>
            </a:r>
            <a:r>
              <a:rPr lang="en-US" dirty="0" smtClean="0"/>
              <a:t>adds new nucleotides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__________________ </a:t>
            </a:r>
            <a:r>
              <a:rPr lang="en-US" dirty="0" smtClean="0"/>
              <a:t>nucleotides added continuously</a:t>
            </a:r>
            <a:endParaRPr lang="en-US" b="1" u="sng" dirty="0" smtClean="0"/>
          </a:p>
          <a:p>
            <a:pPr>
              <a:spcBef>
                <a:spcPts val="1200"/>
              </a:spcBef>
            </a:pPr>
            <a:r>
              <a:rPr lang="en-US" b="1" u="sng" dirty="0" smtClean="0"/>
              <a:t>__________________</a:t>
            </a:r>
            <a:r>
              <a:rPr lang="en-US" b="1" dirty="0" smtClean="0"/>
              <a:t> </a:t>
            </a:r>
            <a:r>
              <a:rPr lang="en-US" dirty="0" smtClean="0"/>
              <a:t>nucleotides added in fragments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_________________ </a:t>
            </a:r>
            <a:r>
              <a:rPr lang="en-US" dirty="0" smtClean="0"/>
              <a:t>glues together the fragments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84313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Chargaff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500981"/>
            <a:ext cx="1676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Who: </a:t>
            </a:r>
          </a:p>
          <a:p>
            <a:r>
              <a:rPr lang="en-US" dirty="0" smtClean="0"/>
              <a:t>What: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When: 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How: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574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Erwin Chargaff</a:t>
            </a:r>
          </a:p>
          <a:p>
            <a:r>
              <a:rPr lang="en-US" dirty="0" smtClean="0"/>
              <a:t>Discovered amounts of</a:t>
            </a:r>
          </a:p>
          <a:p>
            <a:pPr lvl="1"/>
            <a:r>
              <a:rPr lang="en-US" dirty="0" smtClean="0"/>
              <a:t>Adenine = Thymine</a:t>
            </a:r>
          </a:p>
          <a:p>
            <a:pPr lvl="1"/>
            <a:r>
              <a:rPr lang="en-US" dirty="0" smtClean="0"/>
              <a:t>Guanine = Cytosine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1950’s</a:t>
            </a:r>
          </a:p>
          <a:p>
            <a:r>
              <a:rPr lang="en-US" dirty="0" smtClean="0"/>
              <a:t>Columbia University, New York</a:t>
            </a:r>
          </a:p>
          <a:p>
            <a:r>
              <a:rPr lang="en-US" dirty="0" smtClean="0"/>
              <a:t>Isolated the bases and measured their amounts with chromatography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Chargaff</a:t>
            </a:r>
            <a:endParaRPr lang="en-US" b="1" dirty="0"/>
          </a:p>
        </p:txBody>
      </p:sp>
      <p:pic>
        <p:nvPicPr>
          <p:cNvPr id="6146" name="Picture 2" descr="http://history.nih.gov/exhibits/nirenberg/images/photos/03_chargaff_p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100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QwiM5bXMBk8/TTuiBZAZggI/AAAAAAAAABg/PgePLszATOs/s1600/Chargaffs_R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30326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Franklin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585118"/>
            <a:ext cx="8229600" cy="4525963"/>
          </a:xfrm>
        </p:spPr>
        <p:txBody>
          <a:bodyPr/>
          <a:lstStyle/>
          <a:p>
            <a:r>
              <a:rPr lang="en-US" dirty="0" smtClean="0"/>
              <a:t>Rosalind Franklin</a:t>
            </a:r>
          </a:p>
          <a:p>
            <a:r>
              <a:rPr lang="en-US" dirty="0" smtClean="0"/>
              <a:t>Took 1</a:t>
            </a:r>
            <a:r>
              <a:rPr lang="en-US" baseline="30000" dirty="0" smtClean="0"/>
              <a:t>st</a:t>
            </a:r>
            <a:r>
              <a:rPr lang="en-US" dirty="0" smtClean="0"/>
              <a:t> photo of DNA double helix shape</a:t>
            </a:r>
          </a:p>
          <a:p>
            <a:r>
              <a:rPr lang="en-US" dirty="0" smtClean="0"/>
              <a:t>1951</a:t>
            </a:r>
          </a:p>
          <a:p>
            <a:r>
              <a:rPr lang="en-US" dirty="0" smtClean="0"/>
              <a:t>King’s College, London, England</a:t>
            </a:r>
          </a:p>
          <a:p>
            <a:r>
              <a:rPr lang="en-US" dirty="0" smtClean="0"/>
              <a:t>Used x-ray diffraction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" y="1500981"/>
            <a:ext cx="1676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Who: </a:t>
            </a:r>
          </a:p>
          <a:p>
            <a:r>
              <a:rPr lang="en-US" dirty="0" smtClean="0"/>
              <a:t>What: </a:t>
            </a:r>
          </a:p>
          <a:p>
            <a:r>
              <a:rPr lang="en-US" dirty="0" smtClean="0"/>
              <a:t>When: 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How: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Photo</a:t>
            </a:r>
            <a:r>
              <a:rPr lang="en-US" dirty="0" smtClean="0"/>
              <a:t> </a:t>
            </a:r>
            <a:r>
              <a:rPr lang="en-US" b="1" dirty="0" smtClean="0"/>
              <a:t>51</a:t>
            </a:r>
            <a:endParaRPr lang="en-US" b="1" dirty="0"/>
          </a:p>
        </p:txBody>
      </p:sp>
      <p:pic>
        <p:nvPicPr>
          <p:cNvPr id="2050" name="Picture 2" descr="http://upload.wikimedia.org/wikipedia/en/b/b2/Photo_51_x-ray_diffraction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810000" cy="387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sresearch.files.wordpress.com/2013/07/rosalind-frankl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543300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Watson &amp; Crick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934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James Watson &amp; Francis Crick</a:t>
            </a:r>
          </a:p>
          <a:p>
            <a:r>
              <a:rPr lang="en-US" dirty="0" smtClean="0"/>
              <a:t>Constructed the first physical model of Deoxyribonucleic Acid (DNA) structure and double helix</a:t>
            </a:r>
          </a:p>
          <a:p>
            <a:r>
              <a:rPr lang="en-US" dirty="0" smtClean="0"/>
              <a:t>1953</a:t>
            </a:r>
          </a:p>
          <a:p>
            <a:r>
              <a:rPr lang="en-US" dirty="0" smtClean="0"/>
              <a:t>Cambridge University, Cambridge, England</a:t>
            </a:r>
          </a:p>
          <a:p>
            <a:r>
              <a:rPr lang="en-US" dirty="0" smtClean="0"/>
              <a:t>Borrowed the information from Chargaff, Franklin, and other scientists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0050" y="1500981"/>
            <a:ext cx="1676400" cy="436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Who: </a:t>
            </a:r>
          </a:p>
          <a:p>
            <a:r>
              <a:rPr lang="en-US" dirty="0" smtClean="0"/>
              <a:t>What: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When: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How: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4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Watson &amp; Crick</a:t>
            </a:r>
            <a:endParaRPr lang="en-US" b="1" dirty="0"/>
          </a:p>
        </p:txBody>
      </p:sp>
      <p:pic>
        <p:nvPicPr>
          <p:cNvPr id="4098" name="Picture 2" descr="http://schnapzer.com/uploaded_images/original/91ced-H4000039-Watson-and-Crick_cropped-by-CM-v1-1440x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8137"/>
            <a:ext cx="7924800" cy="47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6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carc.library.oregonstate.edu/coll/nonspcoll/catalogue/picture-dnamodel-90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505"/>
            <a:ext cx="4104736" cy="60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4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9345</TotalTime>
  <Words>582</Words>
  <Application>Microsoft Office PowerPoint</Application>
  <PresentationFormat>On-screen Show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Deoxyribonucleic Acid</vt:lpstr>
      <vt:lpstr>Goals</vt:lpstr>
      <vt:lpstr>Chargaff</vt:lpstr>
      <vt:lpstr>Chargaff</vt:lpstr>
      <vt:lpstr>Franklin</vt:lpstr>
      <vt:lpstr>Photo 51</vt:lpstr>
      <vt:lpstr>Watson &amp; Crick</vt:lpstr>
      <vt:lpstr>Watson &amp; Crick</vt:lpstr>
      <vt:lpstr>PowerPoint Presentation</vt:lpstr>
      <vt:lpstr>Appearance</vt:lpstr>
      <vt:lpstr>Chromosomes</vt:lpstr>
      <vt:lpstr>Chromosomes</vt:lpstr>
      <vt:lpstr>Your Job</vt:lpstr>
      <vt:lpstr>Structure</vt:lpstr>
      <vt:lpstr>Nucleotide Structure  (Quiz fill in the blank)</vt:lpstr>
      <vt:lpstr>Nucleotide Structure</vt:lpstr>
      <vt:lpstr>DNA Structure</vt:lpstr>
      <vt:lpstr>Function (Job) and Where it comes from (Replication)</vt:lpstr>
      <vt:lpstr>Semi-Conservative Replication</vt:lpstr>
      <vt:lpstr>PowerPoint Presentation</vt:lpstr>
      <vt:lpstr>Replication Animation</vt:lpstr>
      <vt:lpstr>The DNA  Replication Steps  (quiz matching)</vt:lpstr>
      <vt:lpstr>Quiz Stuff</vt:lpstr>
      <vt:lpstr>Semi-Conservative Replication</vt:lpstr>
      <vt:lpstr>The DNA  Replication Steps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Kirchner</dc:creator>
  <cp:lastModifiedBy>Joshua Kirchner</cp:lastModifiedBy>
  <cp:revision>82</cp:revision>
  <cp:lastPrinted>2015-12-10T16:26:07Z</cp:lastPrinted>
  <dcterms:created xsi:type="dcterms:W3CDTF">2014-12-08T14:33:36Z</dcterms:created>
  <dcterms:modified xsi:type="dcterms:W3CDTF">2015-12-10T20:14:38Z</dcterms:modified>
</cp:coreProperties>
</file>